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673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9085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5629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254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622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11227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70686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56358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26483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50227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11/6/2022</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6318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11/6/2022</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4202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andrewspaisley.com/sqa--practice-exams.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sqa.org.uk/sqa/84154.htm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sqa.org.uk/pastpapers/findpastpaper.ht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F86D35-6FF1-4D0E-BC37-6AFFC33C8D34}"/>
              </a:ext>
            </a:extLst>
          </p:cNvPr>
          <p:cNvSpPr>
            <a:spLocks noGrp="1"/>
          </p:cNvSpPr>
          <p:nvPr>
            <p:ph type="ctrTitle"/>
          </p:nvPr>
        </p:nvSpPr>
        <p:spPr>
          <a:xfrm>
            <a:off x="7502924" y="1398850"/>
            <a:ext cx="3282152" cy="2030150"/>
          </a:xfrm>
        </p:spPr>
        <p:txBody>
          <a:bodyPr>
            <a:normAutofit/>
          </a:bodyPr>
          <a:lstStyle/>
          <a:p>
            <a:r>
              <a:rPr lang="en-GB" dirty="0"/>
              <a:t>Supporting your child through their exams</a:t>
            </a:r>
          </a:p>
        </p:txBody>
      </p:sp>
      <p:sp>
        <p:nvSpPr>
          <p:cNvPr id="3" name="Subtitle 2">
            <a:extLst>
              <a:ext uri="{FF2B5EF4-FFF2-40B4-BE49-F238E27FC236}">
                <a16:creationId xmlns:a16="http://schemas.microsoft.com/office/drawing/2014/main" id="{E651FC70-5003-421D-AED4-AA84CC542150}"/>
              </a:ext>
            </a:extLst>
          </p:cNvPr>
          <p:cNvSpPr>
            <a:spLocks noGrp="1"/>
          </p:cNvSpPr>
          <p:nvPr>
            <p:ph type="subTitle" idx="1"/>
          </p:nvPr>
        </p:nvSpPr>
        <p:spPr>
          <a:xfrm>
            <a:off x="7569536" y="3712101"/>
            <a:ext cx="3148928" cy="732541"/>
          </a:xfrm>
        </p:spPr>
        <p:txBody>
          <a:bodyPr>
            <a:normAutofit/>
          </a:bodyPr>
          <a:lstStyle/>
          <a:p>
            <a:r>
              <a:rPr lang="en-GB" dirty="0"/>
              <a:t>A guide for Parents and Carers</a:t>
            </a:r>
          </a:p>
        </p:txBody>
      </p:sp>
      <p:pic>
        <p:nvPicPr>
          <p:cNvPr id="56" name="Picture 3" descr="School desk with books and pencils with chalkboard in background">
            <a:extLst>
              <a:ext uri="{FF2B5EF4-FFF2-40B4-BE49-F238E27FC236}">
                <a16:creationId xmlns:a16="http://schemas.microsoft.com/office/drawing/2014/main" id="{AD02904D-EA3E-288D-1B0F-9BEC9322FE11}"/>
              </a:ext>
            </a:extLst>
          </p:cNvPr>
          <p:cNvPicPr>
            <a:picLocks noChangeAspect="1"/>
          </p:cNvPicPr>
          <p:nvPr/>
        </p:nvPicPr>
        <p:blipFill rotWithShape="1">
          <a:blip r:embed="rId2"/>
          <a:srcRect l="40667" r="-1" b="-1"/>
          <a:stretch/>
        </p:blipFill>
        <p:spPr>
          <a:xfrm>
            <a:off x="20" y="10"/>
            <a:ext cx="6095980" cy="6857989"/>
          </a:xfrm>
          <a:prstGeom prst="rect">
            <a:avLst/>
          </a:prstGeom>
        </p:spPr>
      </p:pic>
      <p:grpSp>
        <p:nvGrpSpPr>
          <p:cNvPr id="57"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520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46" name="Rectangle 3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2" name="Straight Connector 3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47" name="Rectangle 34">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3" descr="Top view of school supplies, headset, and iPad on a white surface">
            <a:extLst>
              <a:ext uri="{FF2B5EF4-FFF2-40B4-BE49-F238E27FC236}">
                <a16:creationId xmlns:a16="http://schemas.microsoft.com/office/drawing/2014/main" id="{7CB286FB-BD3E-2820-A8B2-61DED22CAC68}"/>
              </a:ext>
            </a:extLst>
          </p:cNvPr>
          <p:cNvPicPr>
            <a:picLocks noChangeAspect="1"/>
          </p:cNvPicPr>
          <p:nvPr/>
        </p:nvPicPr>
        <p:blipFill rotWithShape="1">
          <a:blip r:embed="rId2"/>
          <a:srcRect t="15730"/>
          <a:stretch/>
        </p:blipFill>
        <p:spPr>
          <a:xfrm>
            <a:off x="20" y="-1514157"/>
            <a:ext cx="12191980" cy="6857989"/>
          </a:xfrm>
          <a:prstGeom prst="rect">
            <a:avLst/>
          </a:prstGeom>
        </p:spPr>
      </p:pic>
      <p:sp>
        <p:nvSpPr>
          <p:cNvPr id="49"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1"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38">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45191" y="4550150"/>
            <a:ext cx="867485" cy="115439"/>
            <a:chOff x="8910933" y="1861308"/>
            <a:chExt cx="867485" cy="115439"/>
          </a:xfrm>
        </p:grpSpPr>
        <p:sp>
          <p:nvSpPr>
            <p:cNvPr id="51" name="Rectangle 39">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1CF86E-87A0-451D-B53F-269D4A054AE2}"/>
              </a:ext>
            </a:extLst>
          </p:cNvPr>
          <p:cNvSpPr>
            <a:spLocks noGrp="1"/>
          </p:cNvSpPr>
          <p:nvPr>
            <p:ph type="title"/>
          </p:nvPr>
        </p:nvSpPr>
        <p:spPr>
          <a:xfrm>
            <a:off x="1437857" y="1398850"/>
            <a:ext cx="3282152" cy="2030150"/>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The School Website</a:t>
            </a:r>
          </a:p>
        </p:txBody>
      </p:sp>
      <p:sp>
        <p:nvSpPr>
          <p:cNvPr id="4" name="TextBox 3">
            <a:extLst>
              <a:ext uri="{FF2B5EF4-FFF2-40B4-BE49-F238E27FC236}">
                <a16:creationId xmlns:a16="http://schemas.microsoft.com/office/drawing/2014/main" id="{EDA2AB36-E223-42D9-A33F-BD5A18335688}"/>
              </a:ext>
            </a:extLst>
          </p:cNvPr>
          <p:cNvSpPr txBox="1"/>
          <p:nvPr/>
        </p:nvSpPr>
        <p:spPr>
          <a:xfrm>
            <a:off x="5935082" y="269577"/>
            <a:ext cx="5106685" cy="923330"/>
          </a:xfrm>
          <a:prstGeom prst="rect">
            <a:avLst/>
          </a:prstGeom>
          <a:noFill/>
        </p:spPr>
        <p:txBody>
          <a:bodyPr wrap="square" rtlCol="0">
            <a:spAutoFit/>
          </a:bodyPr>
          <a:lstStyle/>
          <a:p>
            <a:r>
              <a:rPr lang="en-GB" b="1" dirty="0">
                <a:latin typeface="Abadi" panose="020B0604020202020204" pitchFamily="34" charset="0"/>
              </a:rPr>
              <a:t>St Andrew’s Academy School Website contains a range of pages to support you and your child.</a:t>
            </a:r>
          </a:p>
        </p:txBody>
      </p:sp>
      <p:sp>
        <p:nvSpPr>
          <p:cNvPr id="36" name="TextBox 35">
            <a:extLst>
              <a:ext uri="{FF2B5EF4-FFF2-40B4-BE49-F238E27FC236}">
                <a16:creationId xmlns:a16="http://schemas.microsoft.com/office/drawing/2014/main" id="{4530AE2A-3A6A-4BA3-974D-7943464A2B35}"/>
              </a:ext>
            </a:extLst>
          </p:cNvPr>
          <p:cNvSpPr txBox="1"/>
          <p:nvPr/>
        </p:nvSpPr>
        <p:spPr>
          <a:xfrm>
            <a:off x="5995848" y="1193642"/>
            <a:ext cx="5106685" cy="2585323"/>
          </a:xfrm>
          <a:prstGeom prst="rect">
            <a:avLst/>
          </a:prstGeom>
          <a:noFill/>
        </p:spPr>
        <p:txBody>
          <a:bodyPr wrap="square" rtlCol="0">
            <a:spAutoFit/>
          </a:bodyPr>
          <a:lstStyle/>
          <a:p>
            <a:r>
              <a:rPr lang="en-GB" dirty="0"/>
              <a:t>Practical Information:  Our SQA and Practice Exams page has all the information you need about the Practice Exam Diet and the actual SQA Diet of exams.  This is updated in December to include the latest Practice Exam timetable and the PowerPoint that will be shown to all pupils before the Christmas holidays</a:t>
            </a:r>
          </a:p>
          <a:p>
            <a:endParaRPr lang="en-GB" dirty="0"/>
          </a:p>
          <a:p>
            <a:endParaRPr lang="en-GB" dirty="0"/>
          </a:p>
        </p:txBody>
      </p:sp>
      <p:sp>
        <p:nvSpPr>
          <p:cNvPr id="5" name="TextBox 4">
            <a:extLst>
              <a:ext uri="{FF2B5EF4-FFF2-40B4-BE49-F238E27FC236}">
                <a16:creationId xmlns:a16="http://schemas.microsoft.com/office/drawing/2014/main" id="{A447D28B-40C9-4AE7-9DA3-CA624FC1B53B}"/>
              </a:ext>
            </a:extLst>
          </p:cNvPr>
          <p:cNvSpPr txBox="1"/>
          <p:nvPr/>
        </p:nvSpPr>
        <p:spPr>
          <a:xfrm>
            <a:off x="6014387" y="3282602"/>
            <a:ext cx="5045919" cy="2031325"/>
          </a:xfrm>
          <a:prstGeom prst="rect">
            <a:avLst/>
          </a:prstGeom>
          <a:noFill/>
        </p:spPr>
        <p:txBody>
          <a:bodyPr wrap="square" rtlCol="0">
            <a:spAutoFit/>
          </a:bodyPr>
          <a:lstStyle/>
          <a:p>
            <a:r>
              <a:rPr lang="en-GB" dirty="0"/>
              <a:t>In March the page is updated to show the SQA timetable; the Easter Revision timetable; all the information and documentation sent out by the SQA; information about “MY SQA” (registering for your results text); revision support  and transport arrangements for exams which take place during holidays.</a:t>
            </a:r>
          </a:p>
        </p:txBody>
      </p:sp>
      <p:sp>
        <p:nvSpPr>
          <p:cNvPr id="6" name="TextBox 5">
            <a:extLst>
              <a:ext uri="{FF2B5EF4-FFF2-40B4-BE49-F238E27FC236}">
                <a16:creationId xmlns:a16="http://schemas.microsoft.com/office/drawing/2014/main" id="{675A64AA-2041-447F-B216-2A2B39567C85}"/>
              </a:ext>
            </a:extLst>
          </p:cNvPr>
          <p:cNvSpPr txBox="1"/>
          <p:nvPr/>
        </p:nvSpPr>
        <p:spPr>
          <a:xfrm>
            <a:off x="6014387" y="5233062"/>
            <a:ext cx="5191112" cy="1200329"/>
          </a:xfrm>
          <a:prstGeom prst="rect">
            <a:avLst/>
          </a:prstGeom>
          <a:noFill/>
        </p:spPr>
        <p:txBody>
          <a:bodyPr wrap="square" rtlCol="0">
            <a:spAutoFit/>
          </a:bodyPr>
          <a:lstStyle/>
          <a:p>
            <a:r>
              <a:rPr lang="en-GB" dirty="0"/>
              <a:t>In July, the page is updated with information about the August Results Day, staff support available during results day, the SQA helpline number and advice about Appeals</a:t>
            </a:r>
          </a:p>
        </p:txBody>
      </p:sp>
    </p:spTree>
    <p:extLst>
      <p:ext uri="{BB962C8B-B14F-4D97-AF65-F5344CB8AC3E}">
        <p14:creationId xmlns:p14="http://schemas.microsoft.com/office/powerpoint/2010/main" val="363115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46" name="Rectangle 3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2" name="Straight Connector 3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47" name="Rectangle 34">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3" descr="Top view of school supplies, headset, and iPad on a white surface">
            <a:extLst>
              <a:ext uri="{FF2B5EF4-FFF2-40B4-BE49-F238E27FC236}">
                <a16:creationId xmlns:a16="http://schemas.microsoft.com/office/drawing/2014/main" id="{7CB286FB-BD3E-2820-A8B2-61DED22CAC68}"/>
              </a:ext>
            </a:extLst>
          </p:cNvPr>
          <p:cNvPicPr>
            <a:picLocks noChangeAspect="1"/>
          </p:cNvPicPr>
          <p:nvPr/>
        </p:nvPicPr>
        <p:blipFill rotWithShape="1">
          <a:blip r:embed="rId2"/>
          <a:srcRect t="15730"/>
          <a:stretch/>
        </p:blipFill>
        <p:spPr>
          <a:xfrm>
            <a:off x="81624" y="0"/>
            <a:ext cx="12191980" cy="6857989"/>
          </a:xfrm>
          <a:prstGeom prst="rect">
            <a:avLst/>
          </a:prstGeom>
        </p:spPr>
      </p:pic>
      <p:sp>
        <p:nvSpPr>
          <p:cNvPr id="49"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1"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38">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45191" y="4550150"/>
            <a:ext cx="867485" cy="115439"/>
            <a:chOff x="8910933" y="1861308"/>
            <a:chExt cx="867485" cy="115439"/>
          </a:xfrm>
        </p:grpSpPr>
        <p:sp>
          <p:nvSpPr>
            <p:cNvPr id="51" name="Rectangle 39">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1CF86E-87A0-451D-B53F-269D4A054AE2}"/>
              </a:ext>
            </a:extLst>
          </p:cNvPr>
          <p:cNvSpPr>
            <a:spLocks noGrp="1"/>
          </p:cNvSpPr>
          <p:nvPr>
            <p:ph type="title"/>
          </p:nvPr>
        </p:nvSpPr>
        <p:spPr>
          <a:xfrm>
            <a:off x="1437857" y="1398850"/>
            <a:ext cx="3282152" cy="2030150"/>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The School Website</a:t>
            </a:r>
          </a:p>
        </p:txBody>
      </p:sp>
      <p:sp>
        <p:nvSpPr>
          <p:cNvPr id="4" name="TextBox 3">
            <a:extLst>
              <a:ext uri="{FF2B5EF4-FFF2-40B4-BE49-F238E27FC236}">
                <a16:creationId xmlns:a16="http://schemas.microsoft.com/office/drawing/2014/main" id="{EDA2AB36-E223-42D9-A33F-BD5A18335688}"/>
              </a:ext>
            </a:extLst>
          </p:cNvPr>
          <p:cNvSpPr txBox="1"/>
          <p:nvPr/>
        </p:nvSpPr>
        <p:spPr>
          <a:xfrm>
            <a:off x="5935082" y="269577"/>
            <a:ext cx="5106685" cy="923330"/>
          </a:xfrm>
          <a:prstGeom prst="rect">
            <a:avLst/>
          </a:prstGeom>
          <a:noFill/>
        </p:spPr>
        <p:txBody>
          <a:bodyPr wrap="square" rtlCol="0">
            <a:spAutoFit/>
          </a:bodyPr>
          <a:lstStyle/>
          <a:p>
            <a:r>
              <a:rPr lang="en-GB" b="1" dirty="0">
                <a:latin typeface="Abadi" panose="020B0604020202020204" pitchFamily="34" charset="0"/>
              </a:rPr>
              <a:t>St Andrew’s Academy School Website contains a range of pages to support you and your child.</a:t>
            </a:r>
          </a:p>
        </p:txBody>
      </p:sp>
      <p:sp>
        <p:nvSpPr>
          <p:cNvPr id="7" name="TextBox 6">
            <a:extLst>
              <a:ext uri="{FF2B5EF4-FFF2-40B4-BE49-F238E27FC236}">
                <a16:creationId xmlns:a16="http://schemas.microsoft.com/office/drawing/2014/main" id="{558501B3-101E-4723-8BB6-1BBEA1B8B2E0}"/>
              </a:ext>
            </a:extLst>
          </p:cNvPr>
          <p:cNvSpPr txBox="1"/>
          <p:nvPr/>
        </p:nvSpPr>
        <p:spPr>
          <a:xfrm>
            <a:off x="6665650" y="1121789"/>
            <a:ext cx="3692718" cy="923330"/>
          </a:xfrm>
          <a:prstGeom prst="rect">
            <a:avLst/>
          </a:prstGeom>
          <a:noFill/>
        </p:spPr>
        <p:txBody>
          <a:bodyPr wrap="square" rtlCol="0">
            <a:spAutoFit/>
          </a:bodyPr>
          <a:lstStyle/>
          <a:p>
            <a:endParaRPr lang="en-GB" dirty="0"/>
          </a:p>
          <a:p>
            <a:r>
              <a:rPr lang="en-GB" dirty="0"/>
              <a:t>Our Exams page:</a:t>
            </a:r>
          </a:p>
          <a:p>
            <a:endParaRPr lang="en-GB" dirty="0"/>
          </a:p>
        </p:txBody>
      </p:sp>
      <p:pic>
        <p:nvPicPr>
          <p:cNvPr id="9" name="Picture 8">
            <a:hlinkClick r:id="rId3"/>
            <a:extLst>
              <a:ext uri="{FF2B5EF4-FFF2-40B4-BE49-F238E27FC236}">
                <a16:creationId xmlns:a16="http://schemas.microsoft.com/office/drawing/2014/main" id="{AAC9BC5C-B64C-48A5-AA94-A183556B1253}"/>
              </a:ext>
            </a:extLst>
          </p:cNvPr>
          <p:cNvPicPr>
            <a:picLocks noChangeAspect="1"/>
          </p:cNvPicPr>
          <p:nvPr/>
        </p:nvPicPr>
        <p:blipFill rotWithShape="1">
          <a:blip r:embed="rId4"/>
          <a:srcRect l="59846" t="8361" b="14433"/>
          <a:stretch/>
        </p:blipFill>
        <p:spPr>
          <a:xfrm>
            <a:off x="6146113" y="2379088"/>
            <a:ext cx="4895654" cy="3176830"/>
          </a:xfrm>
          <a:prstGeom prst="rect">
            <a:avLst/>
          </a:prstGeom>
        </p:spPr>
      </p:pic>
    </p:spTree>
    <p:extLst>
      <p:ext uri="{BB962C8B-B14F-4D97-AF65-F5344CB8AC3E}">
        <p14:creationId xmlns:p14="http://schemas.microsoft.com/office/powerpoint/2010/main" val="297579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46" name="Rectangle 3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2" name="Straight Connector 3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47" name="Rectangle 34">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3" descr="Top view of school supplies, headset, and iPad on a white surface">
            <a:extLst>
              <a:ext uri="{FF2B5EF4-FFF2-40B4-BE49-F238E27FC236}">
                <a16:creationId xmlns:a16="http://schemas.microsoft.com/office/drawing/2014/main" id="{7CB286FB-BD3E-2820-A8B2-61DED22CAC68}"/>
              </a:ext>
            </a:extLst>
          </p:cNvPr>
          <p:cNvPicPr>
            <a:picLocks noChangeAspect="1"/>
          </p:cNvPicPr>
          <p:nvPr/>
        </p:nvPicPr>
        <p:blipFill rotWithShape="1">
          <a:blip r:embed="rId2"/>
          <a:srcRect t="15730"/>
          <a:stretch/>
        </p:blipFill>
        <p:spPr>
          <a:xfrm>
            <a:off x="81644" y="0"/>
            <a:ext cx="12191980" cy="6857989"/>
          </a:xfrm>
          <a:prstGeom prst="rect">
            <a:avLst/>
          </a:prstGeom>
        </p:spPr>
      </p:pic>
      <p:sp>
        <p:nvSpPr>
          <p:cNvPr id="49"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1"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38">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45191" y="4550150"/>
            <a:ext cx="867485" cy="115439"/>
            <a:chOff x="8910933" y="1861308"/>
            <a:chExt cx="867485" cy="115439"/>
          </a:xfrm>
        </p:grpSpPr>
        <p:sp>
          <p:nvSpPr>
            <p:cNvPr id="51" name="Rectangle 39">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1CF86E-87A0-451D-B53F-269D4A054AE2}"/>
              </a:ext>
            </a:extLst>
          </p:cNvPr>
          <p:cNvSpPr>
            <a:spLocks noGrp="1"/>
          </p:cNvSpPr>
          <p:nvPr>
            <p:ph type="title"/>
          </p:nvPr>
        </p:nvSpPr>
        <p:spPr>
          <a:xfrm>
            <a:off x="1437857" y="1398850"/>
            <a:ext cx="3282152" cy="2030150"/>
          </a:xfrm>
        </p:spPr>
        <p:txBody>
          <a:bodyPr vert="horz" lIns="91440" tIns="45720" rIns="91440" bIns="45720" rtlCol="0" anchor="b">
            <a:normAutofit/>
          </a:bodyPr>
          <a:lstStyle/>
          <a:p>
            <a:pPr algn="ctr"/>
            <a:r>
              <a:rPr lang="en-US" sz="2800" kern="1200" cap="all" spc="390" baseline="0" dirty="0">
                <a:solidFill>
                  <a:schemeClr val="tx2"/>
                </a:solidFill>
                <a:latin typeface="+mj-lt"/>
                <a:ea typeface="+mj-ea"/>
                <a:cs typeface="+mj-cs"/>
              </a:rPr>
              <a:t>The SQA Website</a:t>
            </a:r>
          </a:p>
        </p:txBody>
      </p:sp>
      <p:sp>
        <p:nvSpPr>
          <p:cNvPr id="4" name="TextBox 3">
            <a:extLst>
              <a:ext uri="{FF2B5EF4-FFF2-40B4-BE49-F238E27FC236}">
                <a16:creationId xmlns:a16="http://schemas.microsoft.com/office/drawing/2014/main" id="{EDA2AB36-E223-42D9-A33F-BD5A18335688}"/>
              </a:ext>
            </a:extLst>
          </p:cNvPr>
          <p:cNvSpPr txBox="1"/>
          <p:nvPr/>
        </p:nvSpPr>
        <p:spPr>
          <a:xfrm>
            <a:off x="5935082" y="269577"/>
            <a:ext cx="5106685" cy="646331"/>
          </a:xfrm>
          <a:prstGeom prst="rect">
            <a:avLst/>
          </a:prstGeom>
          <a:noFill/>
        </p:spPr>
        <p:txBody>
          <a:bodyPr wrap="square" rtlCol="0">
            <a:spAutoFit/>
          </a:bodyPr>
          <a:lstStyle/>
          <a:p>
            <a:r>
              <a:rPr lang="en-GB" b="1" dirty="0">
                <a:latin typeface="Abadi" panose="020B0604020202020204" pitchFamily="34" charset="0"/>
              </a:rPr>
              <a:t>The SQA Page is another invaluable source of information</a:t>
            </a:r>
          </a:p>
        </p:txBody>
      </p:sp>
      <p:sp>
        <p:nvSpPr>
          <p:cNvPr id="7" name="TextBox 6">
            <a:extLst>
              <a:ext uri="{FF2B5EF4-FFF2-40B4-BE49-F238E27FC236}">
                <a16:creationId xmlns:a16="http://schemas.microsoft.com/office/drawing/2014/main" id="{558501B3-101E-4723-8BB6-1BBEA1B8B2E0}"/>
              </a:ext>
            </a:extLst>
          </p:cNvPr>
          <p:cNvSpPr txBox="1"/>
          <p:nvPr/>
        </p:nvSpPr>
        <p:spPr>
          <a:xfrm>
            <a:off x="5662258" y="1121789"/>
            <a:ext cx="5640480" cy="1200329"/>
          </a:xfrm>
          <a:prstGeom prst="rect">
            <a:avLst/>
          </a:prstGeom>
          <a:noFill/>
        </p:spPr>
        <p:txBody>
          <a:bodyPr wrap="square" rtlCol="0">
            <a:spAutoFit/>
          </a:bodyPr>
          <a:lstStyle/>
          <a:p>
            <a:r>
              <a:rPr lang="en-GB" dirty="0"/>
              <a:t>The SQA has a page specifically for learners and young people to give them information about their exams and any important updates.   You can follow SQA on Instagram, FB, Twitter and even TikTok for updates and blog information.</a:t>
            </a:r>
          </a:p>
        </p:txBody>
      </p:sp>
      <p:pic>
        <p:nvPicPr>
          <p:cNvPr id="5" name="Picture 4">
            <a:hlinkClick r:id="rId3"/>
            <a:extLst>
              <a:ext uri="{FF2B5EF4-FFF2-40B4-BE49-F238E27FC236}">
                <a16:creationId xmlns:a16="http://schemas.microsoft.com/office/drawing/2014/main" id="{D39BCB9B-1076-4F9A-B9AA-0317B314D1CC}"/>
              </a:ext>
            </a:extLst>
          </p:cNvPr>
          <p:cNvPicPr>
            <a:picLocks noChangeAspect="1"/>
          </p:cNvPicPr>
          <p:nvPr/>
        </p:nvPicPr>
        <p:blipFill rotWithShape="1">
          <a:blip r:embed="rId4"/>
          <a:srcRect l="60928" t="9793" r="1320" b="11684"/>
          <a:stretch/>
        </p:blipFill>
        <p:spPr>
          <a:xfrm>
            <a:off x="6322864" y="2638703"/>
            <a:ext cx="4602758" cy="3231069"/>
          </a:xfrm>
          <a:prstGeom prst="rect">
            <a:avLst/>
          </a:prstGeom>
        </p:spPr>
      </p:pic>
    </p:spTree>
    <p:extLst>
      <p:ext uri="{BB962C8B-B14F-4D97-AF65-F5344CB8AC3E}">
        <p14:creationId xmlns:p14="http://schemas.microsoft.com/office/powerpoint/2010/main" val="295165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46" name="Rectangle 3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2" name="Straight Connector 3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47" name="Rectangle 34">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3" descr="Top view of school supplies, headset, and iPad on a white surface">
            <a:extLst>
              <a:ext uri="{FF2B5EF4-FFF2-40B4-BE49-F238E27FC236}">
                <a16:creationId xmlns:a16="http://schemas.microsoft.com/office/drawing/2014/main" id="{7CB286FB-BD3E-2820-A8B2-61DED22CAC68}"/>
              </a:ext>
            </a:extLst>
          </p:cNvPr>
          <p:cNvPicPr>
            <a:picLocks noChangeAspect="1"/>
          </p:cNvPicPr>
          <p:nvPr/>
        </p:nvPicPr>
        <p:blipFill rotWithShape="1">
          <a:blip r:embed="rId2"/>
          <a:srcRect t="15730"/>
          <a:stretch/>
        </p:blipFill>
        <p:spPr>
          <a:xfrm>
            <a:off x="81644" y="0"/>
            <a:ext cx="12191980" cy="6857989"/>
          </a:xfrm>
          <a:prstGeom prst="rect">
            <a:avLst/>
          </a:prstGeom>
        </p:spPr>
      </p:pic>
      <p:sp>
        <p:nvSpPr>
          <p:cNvPr id="49"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1"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38">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45191" y="4550150"/>
            <a:ext cx="867485" cy="115439"/>
            <a:chOff x="8910933" y="1861308"/>
            <a:chExt cx="867485" cy="115439"/>
          </a:xfrm>
        </p:grpSpPr>
        <p:sp>
          <p:nvSpPr>
            <p:cNvPr id="51" name="Rectangle 39">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1CF86E-87A0-451D-B53F-269D4A054AE2}"/>
              </a:ext>
            </a:extLst>
          </p:cNvPr>
          <p:cNvSpPr>
            <a:spLocks noGrp="1"/>
          </p:cNvSpPr>
          <p:nvPr>
            <p:ph type="title"/>
          </p:nvPr>
        </p:nvSpPr>
        <p:spPr>
          <a:xfrm>
            <a:off x="1437857" y="1398850"/>
            <a:ext cx="3282152" cy="2030150"/>
          </a:xfrm>
        </p:spPr>
        <p:txBody>
          <a:bodyPr vert="horz" lIns="91440" tIns="45720" rIns="91440" bIns="45720" rtlCol="0" anchor="b">
            <a:normAutofit/>
          </a:bodyPr>
          <a:lstStyle/>
          <a:p>
            <a:pPr algn="ctr"/>
            <a:r>
              <a:rPr lang="en-US" sz="2800" kern="1200" cap="all" spc="390" baseline="0" dirty="0">
                <a:solidFill>
                  <a:schemeClr val="tx2"/>
                </a:solidFill>
                <a:latin typeface="+mj-lt"/>
                <a:ea typeface="+mj-ea"/>
                <a:cs typeface="+mj-cs"/>
              </a:rPr>
              <a:t>The SQA Website</a:t>
            </a:r>
          </a:p>
        </p:txBody>
      </p:sp>
      <p:sp>
        <p:nvSpPr>
          <p:cNvPr id="4" name="TextBox 3">
            <a:extLst>
              <a:ext uri="{FF2B5EF4-FFF2-40B4-BE49-F238E27FC236}">
                <a16:creationId xmlns:a16="http://schemas.microsoft.com/office/drawing/2014/main" id="{EDA2AB36-E223-42D9-A33F-BD5A18335688}"/>
              </a:ext>
            </a:extLst>
          </p:cNvPr>
          <p:cNvSpPr txBox="1"/>
          <p:nvPr/>
        </p:nvSpPr>
        <p:spPr>
          <a:xfrm>
            <a:off x="5935082" y="269577"/>
            <a:ext cx="5106685" cy="646331"/>
          </a:xfrm>
          <a:prstGeom prst="rect">
            <a:avLst/>
          </a:prstGeom>
          <a:noFill/>
        </p:spPr>
        <p:txBody>
          <a:bodyPr wrap="square" rtlCol="0">
            <a:spAutoFit/>
          </a:bodyPr>
          <a:lstStyle/>
          <a:p>
            <a:r>
              <a:rPr lang="en-GB" b="1" dirty="0">
                <a:latin typeface="Abadi" panose="020B0604020202020204" pitchFamily="34" charset="0"/>
              </a:rPr>
              <a:t>The SQA Page is another invaluable source of information</a:t>
            </a:r>
          </a:p>
        </p:txBody>
      </p:sp>
      <p:sp>
        <p:nvSpPr>
          <p:cNvPr id="7" name="TextBox 6">
            <a:extLst>
              <a:ext uri="{FF2B5EF4-FFF2-40B4-BE49-F238E27FC236}">
                <a16:creationId xmlns:a16="http://schemas.microsoft.com/office/drawing/2014/main" id="{558501B3-101E-4723-8BB6-1BBEA1B8B2E0}"/>
              </a:ext>
            </a:extLst>
          </p:cNvPr>
          <p:cNvSpPr txBox="1"/>
          <p:nvPr/>
        </p:nvSpPr>
        <p:spPr>
          <a:xfrm>
            <a:off x="5662258" y="1121789"/>
            <a:ext cx="5640480" cy="646331"/>
          </a:xfrm>
          <a:prstGeom prst="rect">
            <a:avLst/>
          </a:prstGeom>
          <a:noFill/>
        </p:spPr>
        <p:txBody>
          <a:bodyPr wrap="square" rtlCol="0">
            <a:spAutoFit/>
          </a:bodyPr>
          <a:lstStyle/>
          <a:p>
            <a:r>
              <a:rPr lang="en-GB" dirty="0"/>
              <a:t>Past Papers:   https://www.sqa.org.uk/pastpapers/findpastpaper.htm</a:t>
            </a:r>
          </a:p>
        </p:txBody>
      </p:sp>
      <p:pic>
        <p:nvPicPr>
          <p:cNvPr id="6" name="Picture 5">
            <a:hlinkClick r:id="rId3"/>
            <a:extLst>
              <a:ext uri="{FF2B5EF4-FFF2-40B4-BE49-F238E27FC236}">
                <a16:creationId xmlns:a16="http://schemas.microsoft.com/office/drawing/2014/main" id="{DEF621A9-723A-4031-A012-3BC13777812E}"/>
              </a:ext>
            </a:extLst>
          </p:cNvPr>
          <p:cNvPicPr>
            <a:picLocks noChangeAspect="1"/>
          </p:cNvPicPr>
          <p:nvPr/>
        </p:nvPicPr>
        <p:blipFill rotWithShape="1">
          <a:blip r:embed="rId4"/>
          <a:srcRect l="60231" t="7675" r="1" b="11913"/>
          <a:stretch/>
        </p:blipFill>
        <p:spPr>
          <a:xfrm>
            <a:off x="6068404" y="2111607"/>
            <a:ext cx="4848520" cy="3308806"/>
          </a:xfrm>
          <a:prstGeom prst="rect">
            <a:avLst/>
          </a:prstGeom>
        </p:spPr>
      </p:pic>
    </p:spTree>
    <p:extLst>
      <p:ext uri="{BB962C8B-B14F-4D97-AF65-F5344CB8AC3E}">
        <p14:creationId xmlns:p14="http://schemas.microsoft.com/office/powerpoint/2010/main" val="16859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27">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9">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46" name="Rectangle 30">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2" name="Straight Connector 31">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47" name="Rectangle 34">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3" descr="Top view of school supplies, headset, and iPad on a white surface">
            <a:extLst>
              <a:ext uri="{FF2B5EF4-FFF2-40B4-BE49-F238E27FC236}">
                <a16:creationId xmlns:a16="http://schemas.microsoft.com/office/drawing/2014/main" id="{7CB286FB-BD3E-2820-A8B2-61DED22CAC68}"/>
              </a:ext>
            </a:extLst>
          </p:cNvPr>
          <p:cNvPicPr>
            <a:picLocks noChangeAspect="1"/>
          </p:cNvPicPr>
          <p:nvPr/>
        </p:nvPicPr>
        <p:blipFill rotWithShape="1">
          <a:blip r:embed="rId2"/>
          <a:srcRect t="15730"/>
          <a:stretch/>
        </p:blipFill>
        <p:spPr>
          <a:xfrm>
            <a:off x="20" y="0"/>
            <a:ext cx="12191980" cy="6857989"/>
          </a:xfrm>
          <a:prstGeom prst="rect">
            <a:avLst/>
          </a:prstGeom>
        </p:spPr>
      </p:pic>
      <p:sp>
        <p:nvSpPr>
          <p:cNvPr id="49"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1"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38">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45191" y="4550150"/>
            <a:ext cx="867485" cy="115439"/>
            <a:chOff x="8910933" y="1861308"/>
            <a:chExt cx="867485" cy="115439"/>
          </a:xfrm>
        </p:grpSpPr>
        <p:sp>
          <p:nvSpPr>
            <p:cNvPr id="51" name="Rectangle 39">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1CF86E-87A0-451D-B53F-269D4A054AE2}"/>
              </a:ext>
            </a:extLst>
          </p:cNvPr>
          <p:cNvSpPr>
            <a:spLocks noGrp="1"/>
          </p:cNvSpPr>
          <p:nvPr>
            <p:ph type="title"/>
          </p:nvPr>
        </p:nvSpPr>
        <p:spPr>
          <a:xfrm>
            <a:off x="1412518" y="1673047"/>
            <a:ext cx="3496058" cy="1317393"/>
          </a:xfrm>
        </p:spPr>
        <p:txBody>
          <a:bodyPr vert="horz" lIns="91440" tIns="45720" rIns="91440" bIns="45720" rtlCol="0" anchor="b">
            <a:normAutofit fontScale="90000"/>
          </a:bodyPr>
          <a:lstStyle/>
          <a:p>
            <a:pPr algn="ctr"/>
            <a:r>
              <a:rPr lang="en-US" sz="2800" kern="1200" cap="all" spc="390" baseline="0" dirty="0">
                <a:solidFill>
                  <a:schemeClr val="tx2"/>
                </a:solidFill>
                <a:latin typeface="+mj-lt"/>
                <a:ea typeface="+mj-ea"/>
                <a:cs typeface="+mj-cs"/>
              </a:rPr>
              <a:t>SQA&amp; Practice Exam Diet Information</a:t>
            </a:r>
          </a:p>
        </p:txBody>
      </p:sp>
      <p:sp>
        <p:nvSpPr>
          <p:cNvPr id="4" name="TextBox 3">
            <a:extLst>
              <a:ext uri="{FF2B5EF4-FFF2-40B4-BE49-F238E27FC236}">
                <a16:creationId xmlns:a16="http://schemas.microsoft.com/office/drawing/2014/main" id="{EDA2AB36-E223-42D9-A33F-BD5A18335688}"/>
              </a:ext>
            </a:extLst>
          </p:cNvPr>
          <p:cNvSpPr txBox="1"/>
          <p:nvPr/>
        </p:nvSpPr>
        <p:spPr>
          <a:xfrm>
            <a:off x="6096000" y="1153210"/>
            <a:ext cx="5106685" cy="1754326"/>
          </a:xfrm>
          <a:prstGeom prst="rect">
            <a:avLst/>
          </a:prstGeom>
          <a:noFill/>
        </p:spPr>
        <p:txBody>
          <a:bodyPr wrap="square" rtlCol="0">
            <a:spAutoFit/>
          </a:bodyPr>
          <a:lstStyle/>
          <a:p>
            <a:r>
              <a:rPr lang="en-GB" b="1" dirty="0">
                <a:latin typeface="Abadi" panose="020B0604020202020204" pitchFamily="34" charset="0"/>
              </a:rPr>
              <a:t>Practice Exams Diet:  6</a:t>
            </a:r>
            <a:r>
              <a:rPr lang="en-GB" b="1" baseline="30000" dirty="0">
                <a:latin typeface="Abadi" panose="020B0604020202020204" pitchFamily="34" charset="0"/>
              </a:rPr>
              <a:t>th</a:t>
            </a:r>
            <a:r>
              <a:rPr lang="en-GB" b="1" dirty="0">
                <a:latin typeface="Abadi" panose="020B0604020202020204" pitchFamily="34" charset="0"/>
              </a:rPr>
              <a:t> January- 27</a:t>
            </a:r>
            <a:r>
              <a:rPr lang="en-GB" b="1" baseline="30000" dirty="0">
                <a:latin typeface="Abadi" panose="020B0604020202020204" pitchFamily="34" charset="0"/>
              </a:rPr>
              <a:t>th</a:t>
            </a:r>
            <a:r>
              <a:rPr lang="en-GB" b="1" dirty="0">
                <a:latin typeface="Abadi" panose="020B0604020202020204" pitchFamily="34" charset="0"/>
              </a:rPr>
              <a:t> January</a:t>
            </a:r>
          </a:p>
          <a:p>
            <a:endParaRPr lang="en-GB" b="1" dirty="0">
              <a:latin typeface="Abadi" panose="020B0604020202020204" pitchFamily="34" charset="0"/>
            </a:endParaRPr>
          </a:p>
          <a:p>
            <a:r>
              <a:rPr lang="en-GB" b="1" dirty="0">
                <a:latin typeface="Abadi" panose="020B0604020202020204" pitchFamily="34" charset="0"/>
              </a:rPr>
              <a:t>Timetable issued early December</a:t>
            </a:r>
          </a:p>
          <a:p>
            <a:r>
              <a:rPr lang="en-GB" b="1" dirty="0">
                <a:latin typeface="Abadi" panose="020B0604020202020204" pitchFamily="34" charset="0"/>
              </a:rPr>
              <a:t>Individualised timetables issued 5</a:t>
            </a:r>
            <a:r>
              <a:rPr lang="en-GB" b="1" baseline="30000" dirty="0">
                <a:latin typeface="Abadi" panose="020B0604020202020204" pitchFamily="34" charset="0"/>
              </a:rPr>
              <a:t>th</a:t>
            </a:r>
            <a:r>
              <a:rPr lang="en-GB" b="1" dirty="0">
                <a:latin typeface="Abadi" panose="020B0604020202020204" pitchFamily="34" charset="0"/>
              </a:rPr>
              <a:t> January.  (this includes seat numbers, locations and any additional support information arrangements) </a:t>
            </a:r>
          </a:p>
        </p:txBody>
      </p:sp>
      <p:sp>
        <p:nvSpPr>
          <p:cNvPr id="18" name="TextBox 17">
            <a:extLst>
              <a:ext uri="{FF2B5EF4-FFF2-40B4-BE49-F238E27FC236}">
                <a16:creationId xmlns:a16="http://schemas.microsoft.com/office/drawing/2014/main" id="{4B0C7FE3-72BB-4863-86B6-E679DE3EDCDC}"/>
              </a:ext>
            </a:extLst>
          </p:cNvPr>
          <p:cNvSpPr txBox="1"/>
          <p:nvPr/>
        </p:nvSpPr>
        <p:spPr>
          <a:xfrm>
            <a:off x="6014387" y="3224740"/>
            <a:ext cx="5106685" cy="2585323"/>
          </a:xfrm>
          <a:prstGeom prst="rect">
            <a:avLst/>
          </a:prstGeom>
          <a:noFill/>
        </p:spPr>
        <p:txBody>
          <a:bodyPr wrap="square" rtlCol="0">
            <a:spAutoFit/>
          </a:bodyPr>
          <a:lstStyle/>
          <a:p>
            <a:r>
              <a:rPr lang="en-GB" b="1" dirty="0">
                <a:latin typeface="Abadi" panose="020B0604020202020204" pitchFamily="34" charset="0"/>
              </a:rPr>
              <a:t>SQA  Exams Diet: 24</a:t>
            </a:r>
            <a:r>
              <a:rPr lang="en-GB" b="1" baseline="30000" dirty="0">
                <a:latin typeface="Abadi" panose="020B0604020202020204" pitchFamily="34" charset="0"/>
              </a:rPr>
              <a:t>th</a:t>
            </a:r>
            <a:r>
              <a:rPr lang="en-GB" b="1" dirty="0">
                <a:latin typeface="Abadi" panose="020B0604020202020204" pitchFamily="34" charset="0"/>
              </a:rPr>
              <a:t> April- 1</a:t>
            </a:r>
            <a:r>
              <a:rPr lang="en-GB" b="1" baseline="30000" dirty="0">
                <a:latin typeface="Abadi" panose="020B0604020202020204" pitchFamily="34" charset="0"/>
              </a:rPr>
              <a:t>st</a:t>
            </a:r>
            <a:r>
              <a:rPr lang="en-GB" b="1" dirty="0">
                <a:latin typeface="Abadi" panose="020B0604020202020204" pitchFamily="34" charset="0"/>
              </a:rPr>
              <a:t> June</a:t>
            </a:r>
          </a:p>
          <a:p>
            <a:endParaRPr lang="en-GB" b="1" dirty="0">
              <a:latin typeface="Abadi" panose="020B0604020202020204" pitchFamily="34" charset="0"/>
            </a:endParaRPr>
          </a:p>
          <a:p>
            <a:r>
              <a:rPr lang="en-GB" b="1" dirty="0">
                <a:latin typeface="Abadi" panose="020B0604020202020204" pitchFamily="34" charset="0"/>
              </a:rPr>
              <a:t>Timetable available on SQA website.</a:t>
            </a:r>
          </a:p>
          <a:p>
            <a:endParaRPr lang="en-GB" b="1" dirty="0">
              <a:latin typeface="Abadi" panose="020B0604020202020204" pitchFamily="34" charset="0"/>
            </a:endParaRPr>
          </a:p>
          <a:p>
            <a:r>
              <a:rPr lang="en-GB" b="1" dirty="0">
                <a:latin typeface="Abadi" panose="020B0604020202020204" pitchFamily="34" charset="0"/>
              </a:rPr>
              <a:t>Individualised timetables issued after Easter holiday  (this includes seat numbers, locations and any additional support information arrangements) </a:t>
            </a:r>
          </a:p>
          <a:p>
            <a:endParaRPr lang="en-GB" b="1" dirty="0">
              <a:latin typeface="Abadi" panose="020B0604020202020204" pitchFamily="34" charset="0"/>
            </a:endParaRPr>
          </a:p>
          <a:p>
            <a:r>
              <a:rPr lang="en-GB" b="1" dirty="0">
                <a:latin typeface="Abadi" panose="020B0604020202020204" pitchFamily="34" charset="0"/>
              </a:rPr>
              <a:t>Results Day Tuesday 8</a:t>
            </a:r>
            <a:r>
              <a:rPr lang="en-GB" b="1" baseline="30000" dirty="0">
                <a:latin typeface="Abadi" panose="020B0604020202020204" pitchFamily="34" charset="0"/>
              </a:rPr>
              <a:t>th</a:t>
            </a:r>
            <a:r>
              <a:rPr lang="en-GB" b="1" dirty="0">
                <a:latin typeface="Abadi" panose="020B0604020202020204" pitchFamily="34" charset="0"/>
              </a:rPr>
              <a:t> August.</a:t>
            </a:r>
          </a:p>
        </p:txBody>
      </p:sp>
    </p:spTree>
    <p:extLst>
      <p:ext uri="{BB962C8B-B14F-4D97-AF65-F5344CB8AC3E}">
        <p14:creationId xmlns:p14="http://schemas.microsoft.com/office/powerpoint/2010/main" val="2525115507"/>
      </p:ext>
    </p:extLst>
  </p:cSld>
  <p:clrMapOvr>
    <a:masterClrMapping/>
  </p:clrMapOvr>
</p:sld>
</file>

<file path=ppt/theme/theme1.xml><?xml version="1.0" encoding="utf-8"?>
<a:theme xmlns:a="http://schemas.openxmlformats.org/drawingml/2006/main" name="AdornVTI">
  <a:themeElements>
    <a:clrScheme name="AnalogousFromLightSeedLeftStep">
      <a:dk1>
        <a:srgbClr val="000000"/>
      </a:dk1>
      <a:lt1>
        <a:srgbClr val="FFFFFF"/>
      </a:lt1>
      <a:dk2>
        <a:srgbClr val="21373A"/>
      </a:dk2>
      <a:lt2>
        <a:srgbClr val="E8E2E2"/>
      </a:lt2>
      <a:accent1>
        <a:srgbClr val="80A9A7"/>
      </a:accent1>
      <a:accent2>
        <a:srgbClr val="75AB91"/>
      </a:accent2>
      <a:accent3>
        <a:srgbClr val="81AC86"/>
      </a:accent3>
      <a:accent4>
        <a:srgbClr val="86AC76"/>
      </a:accent4>
      <a:accent5>
        <a:srgbClr val="9AA57D"/>
      </a:accent5>
      <a:accent6>
        <a:srgbClr val="A9A274"/>
      </a:accent6>
      <a:hlink>
        <a:srgbClr val="AE696D"/>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otalTime>42</TotalTime>
  <Words>356</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Abadi</vt:lpstr>
      <vt:lpstr>Arial</vt:lpstr>
      <vt:lpstr>Bembo</vt:lpstr>
      <vt:lpstr>AdornVTI</vt:lpstr>
      <vt:lpstr>Supporting your child through their exams</vt:lpstr>
      <vt:lpstr>The School Website</vt:lpstr>
      <vt:lpstr>The School Website</vt:lpstr>
      <vt:lpstr>The SQA Website</vt:lpstr>
      <vt:lpstr>The SQA Website</vt:lpstr>
      <vt:lpstr>SQA&amp; Practice Exam Diet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your child through their exams</dc:title>
  <dc:creator>w mcmillan</dc:creator>
  <cp:lastModifiedBy>w mcmillan</cp:lastModifiedBy>
  <cp:revision>3</cp:revision>
  <dcterms:created xsi:type="dcterms:W3CDTF">2022-11-06T17:00:29Z</dcterms:created>
  <dcterms:modified xsi:type="dcterms:W3CDTF">2022-11-06T17:42:31Z</dcterms:modified>
</cp:coreProperties>
</file>